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Nunito-bold.fntdata"/><Relationship Id="rId10" Type="http://schemas.openxmlformats.org/officeDocument/2006/relationships/slide" Target="slides/slide5.xml"/><Relationship Id="rId21" Type="http://schemas.openxmlformats.org/officeDocument/2006/relationships/font" Target="fonts/Nunito-regular.fntdata"/><Relationship Id="rId13" Type="http://schemas.openxmlformats.org/officeDocument/2006/relationships/slide" Target="slides/slide8.xml"/><Relationship Id="rId24" Type="http://schemas.openxmlformats.org/officeDocument/2006/relationships/font" Target="fonts/Nunito-boldItalic.fntdata"/><Relationship Id="rId12" Type="http://schemas.openxmlformats.org/officeDocument/2006/relationships/slide" Target="slides/slide7.xml"/><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c2d1a58c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c2d1a58c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c33df76f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c33df76f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c33df76f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c33df76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f90ab802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f90ab802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f90ab802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f90ab802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c42203c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c42203c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b6c39c7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b6c39c7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b7c2fa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b7c2fa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b87c1f68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b87c1f68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b87c1f68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b87c1f68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c2d1a58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c2d1a58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c2d1a58c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c2d1a58c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c2d1a58c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ec2d1a58c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c2d1a58c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c2d1a58c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10" name="Shape 110"/>
        <p:cNvGrpSpPr/>
        <p:nvPr/>
      </p:nvGrpSpPr>
      <p:grpSpPr>
        <a:xfrm>
          <a:off x="0" y="0"/>
          <a:ext cx="0" cy="0"/>
          <a:chOff x="0" y="0"/>
          <a:chExt cx="0" cy="0"/>
        </a:xfrm>
      </p:grpSpPr>
      <p:sp>
        <p:nvSpPr>
          <p:cNvPr id="111" name="Google Shape;111;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1"/>
          <p:cNvGrpSpPr/>
          <p:nvPr/>
        </p:nvGrpSpPr>
        <p:grpSpPr>
          <a:xfrm>
            <a:off x="5959222" y="4119576"/>
            <a:ext cx="2520952" cy="1024165"/>
            <a:chOff x="6917201" y="0"/>
            <a:chExt cx="2227777" cy="863400"/>
          </a:xfrm>
        </p:grpSpPr>
        <p:sp>
          <p:nvSpPr>
            <p:cNvPr id="113" name="Google Shape;113;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11"/>
          <p:cNvGrpSpPr/>
          <p:nvPr/>
        </p:nvGrpSpPr>
        <p:grpSpPr>
          <a:xfrm>
            <a:off x="199149" y="2"/>
            <a:ext cx="2795414" cy="1083308"/>
            <a:chOff x="6917201" y="0"/>
            <a:chExt cx="2227777" cy="863400"/>
          </a:xfrm>
        </p:grpSpPr>
        <p:sp>
          <p:nvSpPr>
            <p:cNvPr id="117" name="Google Shape;117;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1" name="Google Shape;121;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2" name="Google Shape;122;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4"/>
          <p:cNvPicPr preferRelativeResize="0"/>
          <p:nvPr/>
        </p:nvPicPr>
        <p:blipFill>
          <a:blip r:embed="rId2">
            <a:alphaModFix/>
          </a:blip>
          <a:stretch>
            <a:fillRect/>
          </a:stretch>
        </p:blipFill>
        <p:spPr>
          <a:xfrm>
            <a:off x="704934" y="0"/>
            <a:ext cx="7734131"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7" name="Shape 57"/>
        <p:cNvGrpSpPr/>
        <p:nvPr/>
      </p:nvGrpSpPr>
      <p:grpSpPr>
        <a:xfrm>
          <a:off x="0" y="0"/>
          <a:ext cx="0" cy="0"/>
          <a:chOff x="0" y="0"/>
          <a:chExt cx="0" cy="0"/>
        </a:xfrm>
      </p:grpSpPr>
      <p:sp>
        <p:nvSpPr>
          <p:cNvPr id="58" name="Google Shape;58;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2" name="Google Shape;62;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4" name="Google Shape;64;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5" name="Shape 65"/>
        <p:cNvGrpSpPr/>
        <p:nvPr/>
      </p:nvGrpSpPr>
      <p:grpSpPr>
        <a:xfrm>
          <a:off x="0" y="0"/>
          <a:ext cx="0" cy="0"/>
          <a:chOff x="0" y="0"/>
          <a:chExt cx="0" cy="0"/>
        </a:xfrm>
      </p:grpSpPr>
      <p:sp>
        <p:nvSpPr>
          <p:cNvPr id="66" name="Google Shape;66;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0" name="Google Shape;70;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1" name="Shape 71"/>
        <p:cNvGrpSpPr/>
        <p:nvPr/>
      </p:nvGrpSpPr>
      <p:grpSpPr>
        <a:xfrm>
          <a:off x="0" y="0"/>
          <a:ext cx="0" cy="0"/>
          <a:chOff x="0" y="0"/>
          <a:chExt cx="0" cy="0"/>
        </a:xfrm>
      </p:grpSpPr>
      <p:sp>
        <p:nvSpPr>
          <p:cNvPr id="72" name="Google Shape;72;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6" name="Google Shape;76;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7" name="Google Shape;77;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8" name="Shape 78"/>
        <p:cNvGrpSpPr/>
        <p:nvPr/>
      </p:nvGrpSpPr>
      <p:grpSpPr>
        <a:xfrm>
          <a:off x="0" y="0"/>
          <a:ext cx="0" cy="0"/>
          <a:chOff x="0" y="0"/>
          <a:chExt cx="0" cy="0"/>
        </a:xfrm>
      </p:grpSpPr>
      <p:sp>
        <p:nvSpPr>
          <p:cNvPr id="79" name="Google Shape;79;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8"/>
          <p:cNvGrpSpPr/>
          <p:nvPr/>
        </p:nvGrpSpPr>
        <p:grpSpPr>
          <a:xfrm>
            <a:off x="255991" y="-118"/>
            <a:ext cx="2251347" cy="1043408"/>
            <a:chOff x="3961956" y="4383950"/>
            <a:chExt cx="1160548" cy="548700"/>
          </a:xfrm>
        </p:grpSpPr>
        <p:sp>
          <p:nvSpPr>
            <p:cNvPr id="82" name="Google Shape;82;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8"/>
          <p:cNvGrpSpPr/>
          <p:nvPr/>
        </p:nvGrpSpPr>
        <p:grpSpPr>
          <a:xfrm>
            <a:off x="34934" y="4522125"/>
            <a:ext cx="1593306" cy="617072"/>
            <a:chOff x="6917201" y="0"/>
            <a:chExt cx="2227777" cy="863400"/>
          </a:xfrm>
        </p:grpSpPr>
        <p:sp>
          <p:nvSpPr>
            <p:cNvPr id="87" name="Google Shape;87;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8"/>
          <p:cNvGrpSpPr/>
          <p:nvPr/>
        </p:nvGrpSpPr>
        <p:grpSpPr>
          <a:xfrm>
            <a:off x="5886353" y="1243"/>
            <a:ext cx="3257455" cy="1261514"/>
            <a:chOff x="6917201" y="0"/>
            <a:chExt cx="2227777" cy="863400"/>
          </a:xfrm>
        </p:grpSpPr>
        <p:sp>
          <p:nvSpPr>
            <p:cNvPr id="91" name="Google Shape;91;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5" name="Google Shape;95;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6" name="Shape 96"/>
        <p:cNvGrpSpPr/>
        <p:nvPr/>
      </p:nvGrpSpPr>
      <p:grpSpPr>
        <a:xfrm>
          <a:off x="0" y="0"/>
          <a:ext cx="0" cy="0"/>
          <a:chOff x="0" y="0"/>
          <a:chExt cx="0" cy="0"/>
        </a:xfrm>
      </p:grpSpPr>
      <p:sp>
        <p:nvSpPr>
          <p:cNvPr id="97" name="Google Shape;97;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2" name="Google Shape;102;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3" name="Google Shape;103;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4" name="Shape 104"/>
        <p:cNvGrpSpPr/>
        <p:nvPr/>
      </p:nvGrpSpPr>
      <p:grpSpPr>
        <a:xfrm>
          <a:off x="0" y="0"/>
          <a:ext cx="0" cy="0"/>
          <a:chOff x="0" y="0"/>
          <a:chExt cx="0" cy="0"/>
        </a:xfrm>
      </p:grpSpPr>
      <p:sp>
        <p:nvSpPr>
          <p:cNvPr id="105" name="Google Shape;105;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9" name="Google Shape;109;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jstor-org.huaryu.kl.oakland.edu/stable/j.ctv2tjd6m7" TargetMode="External"/><Relationship Id="rId4" Type="http://schemas.openxmlformats.org/officeDocument/2006/relationships/hyperlink" Target="https://www-jstor-org.huaryu.kl.oakland.edu/stable/j.ctv2tjd6m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 Paleolithic Bones </a:t>
            </a:r>
            <a:endParaRPr/>
          </a:p>
        </p:txBody>
      </p:sp>
      <p:sp>
        <p:nvSpPr>
          <p:cNvPr id="130" name="Google Shape;130;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Marcus Dennehy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Taphonomic</a:t>
            </a:r>
            <a:r>
              <a:rPr lang="en"/>
              <a:t> analysis </a:t>
            </a:r>
            <a:endParaRPr/>
          </a:p>
        </p:txBody>
      </p:sp>
      <p:sp>
        <p:nvSpPr>
          <p:cNvPr id="197" name="Google Shape;197;p22"/>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Cause of death may have been a tooth abscess </a:t>
            </a:r>
            <a:endParaRPr/>
          </a:p>
          <a:p>
            <a:pPr indent="-311150" lvl="0" marL="457200" rtl="0" algn="l">
              <a:spcBef>
                <a:spcPts val="0"/>
              </a:spcBef>
              <a:spcAft>
                <a:spcPts val="0"/>
              </a:spcAft>
              <a:buSzPts val="1300"/>
              <a:buChar char="●"/>
            </a:pPr>
            <a:r>
              <a:rPr lang="en"/>
              <a:t>Developed over time without treatment </a:t>
            </a:r>
            <a:endParaRPr/>
          </a:p>
          <a:p>
            <a:pPr indent="-311150" lvl="0" marL="457200" rtl="0" algn="l">
              <a:spcBef>
                <a:spcPts val="0"/>
              </a:spcBef>
              <a:spcAft>
                <a:spcPts val="0"/>
              </a:spcAft>
              <a:buSzPts val="1300"/>
              <a:buChar char="●"/>
            </a:pPr>
            <a:r>
              <a:rPr lang="en"/>
              <a:t>Tooth abscess can lead to tooth decay and leave a pocket of puss either inside the tooth, gums or bone.</a:t>
            </a:r>
            <a:endParaRPr/>
          </a:p>
          <a:p>
            <a:pPr indent="-311150" lvl="0" marL="457200" rtl="0" algn="l">
              <a:spcBef>
                <a:spcPts val="0"/>
              </a:spcBef>
              <a:spcAft>
                <a:spcPts val="0"/>
              </a:spcAft>
              <a:buSzPts val="1300"/>
              <a:buChar char="●"/>
            </a:pPr>
            <a:r>
              <a:rPr lang="en"/>
              <a:t>Mandible suggests the tooth abscess infected the bloodstream, traveling to his head and internal organs.  </a:t>
            </a:r>
            <a:endParaRPr/>
          </a:p>
        </p:txBody>
      </p:sp>
      <p:sp>
        <p:nvSpPr>
          <p:cNvPr id="198" name="Google Shape;198;p22"/>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22"/>
          <p:cNvPicPr preferRelativeResize="0"/>
          <p:nvPr/>
        </p:nvPicPr>
        <p:blipFill>
          <a:blip r:embed="rId3">
            <a:alphaModFix/>
          </a:blip>
          <a:stretch>
            <a:fillRect/>
          </a:stretch>
        </p:blipFill>
        <p:spPr>
          <a:xfrm>
            <a:off x="5598048" y="207875"/>
            <a:ext cx="3335924" cy="2895999"/>
          </a:xfrm>
          <a:prstGeom prst="rect">
            <a:avLst/>
          </a:prstGeom>
          <a:noFill/>
          <a:ln>
            <a:noFill/>
          </a:ln>
        </p:spPr>
      </p:pic>
      <p:pic>
        <p:nvPicPr>
          <p:cNvPr id="200" name="Google Shape;200;p22"/>
          <p:cNvPicPr preferRelativeResize="0"/>
          <p:nvPr/>
        </p:nvPicPr>
        <p:blipFill>
          <a:blip r:embed="rId4">
            <a:alphaModFix/>
          </a:blip>
          <a:stretch>
            <a:fillRect/>
          </a:stretch>
        </p:blipFill>
        <p:spPr>
          <a:xfrm>
            <a:off x="4638675" y="2528328"/>
            <a:ext cx="3138450" cy="2134608"/>
          </a:xfrm>
          <a:prstGeom prst="rect">
            <a:avLst/>
          </a:prstGeom>
          <a:noFill/>
          <a:ln>
            <a:noFill/>
          </a:ln>
        </p:spPr>
      </p:pic>
      <p:pic>
        <p:nvPicPr>
          <p:cNvPr id="201" name="Google Shape;201;p22"/>
          <p:cNvPicPr preferRelativeResize="0"/>
          <p:nvPr/>
        </p:nvPicPr>
        <p:blipFill>
          <a:blip r:embed="rId5">
            <a:alphaModFix/>
          </a:blip>
          <a:stretch>
            <a:fillRect/>
          </a:stretch>
        </p:blipFill>
        <p:spPr>
          <a:xfrm>
            <a:off x="5247875" y="207872"/>
            <a:ext cx="3686100" cy="2956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Burial practices-Use of Ochre on Skeletal Remains</a:t>
            </a:r>
            <a:endParaRPr/>
          </a:p>
        </p:txBody>
      </p:sp>
      <p:sp>
        <p:nvSpPr>
          <p:cNvPr id="207" name="Google Shape;207;p23"/>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 of Red ochre on skeletal remains for religious </a:t>
            </a:r>
            <a:r>
              <a:rPr lang="en"/>
              <a:t>burial</a:t>
            </a:r>
            <a:r>
              <a:rPr lang="en"/>
              <a:t> practices. </a:t>
            </a:r>
            <a:endParaRPr/>
          </a:p>
          <a:p>
            <a:pPr indent="-311150" lvl="0" marL="457200" rtl="0" algn="l">
              <a:spcBef>
                <a:spcPts val="0"/>
              </a:spcBef>
              <a:spcAft>
                <a:spcPts val="0"/>
              </a:spcAft>
              <a:buSzPts val="1300"/>
              <a:buChar char="●"/>
            </a:pPr>
            <a:r>
              <a:rPr lang="en"/>
              <a:t>Suggests </a:t>
            </a:r>
            <a:r>
              <a:rPr lang="en"/>
              <a:t>spiritual</a:t>
            </a:r>
            <a:r>
              <a:rPr lang="en"/>
              <a:t> and practical uses. </a:t>
            </a:r>
            <a:endParaRPr/>
          </a:p>
          <a:p>
            <a:pPr indent="-311150" lvl="0" marL="457200" rtl="0" algn="l">
              <a:spcBef>
                <a:spcPts val="0"/>
              </a:spcBef>
              <a:spcAft>
                <a:spcPts val="0"/>
              </a:spcAft>
              <a:buSzPts val="1300"/>
              <a:buChar char="●"/>
            </a:pPr>
            <a:r>
              <a:rPr lang="en"/>
              <a:t>Means of marking a burial cite to avoid digging.</a:t>
            </a:r>
            <a:endParaRPr/>
          </a:p>
          <a:p>
            <a:pPr indent="-311150" lvl="0" marL="457200" rtl="0" algn="l">
              <a:spcBef>
                <a:spcPts val="0"/>
              </a:spcBef>
              <a:spcAft>
                <a:spcPts val="0"/>
              </a:spcAft>
              <a:buSzPts val="1300"/>
              <a:buChar char="●"/>
            </a:pPr>
            <a:r>
              <a:rPr lang="en"/>
              <a:t>Different colored Ochre used symbolically on Il Principes body. </a:t>
            </a:r>
            <a:endParaRPr/>
          </a:p>
          <a:p>
            <a:pPr indent="-311150" lvl="0" marL="457200" rtl="0" algn="l">
              <a:spcBef>
                <a:spcPts val="0"/>
              </a:spcBef>
              <a:spcAft>
                <a:spcPts val="0"/>
              </a:spcAft>
              <a:buSzPts val="1300"/>
              <a:buChar char="●"/>
            </a:pPr>
            <a:r>
              <a:rPr lang="en"/>
              <a:t>Yellow ochre was more rare in Upper Paleolithic times. </a:t>
            </a:r>
            <a:endParaRPr/>
          </a:p>
        </p:txBody>
      </p:sp>
      <p:sp>
        <p:nvSpPr>
          <p:cNvPr id="208" name="Google Shape;208;p23"/>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23"/>
          <p:cNvPicPr preferRelativeResize="0"/>
          <p:nvPr/>
        </p:nvPicPr>
        <p:blipFill>
          <a:blip r:embed="rId3">
            <a:alphaModFix/>
          </a:blip>
          <a:stretch>
            <a:fillRect/>
          </a:stretch>
        </p:blipFill>
        <p:spPr>
          <a:xfrm>
            <a:off x="4904179" y="1495275"/>
            <a:ext cx="3302026" cy="2478301"/>
          </a:xfrm>
          <a:prstGeom prst="rect">
            <a:avLst/>
          </a:prstGeom>
          <a:noFill/>
          <a:ln>
            <a:noFill/>
          </a:ln>
        </p:spPr>
      </p:pic>
      <p:pic>
        <p:nvPicPr>
          <p:cNvPr id="210" name="Google Shape;210;p23"/>
          <p:cNvPicPr preferRelativeResize="0"/>
          <p:nvPr/>
        </p:nvPicPr>
        <p:blipFill>
          <a:blip r:embed="rId4">
            <a:alphaModFix/>
          </a:blip>
          <a:stretch>
            <a:fillRect/>
          </a:stretch>
        </p:blipFill>
        <p:spPr>
          <a:xfrm>
            <a:off x="4694719" y="1495275"/>
            <a:ext cx="3511482" cy="244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Perinatal Skeleton of Wilczyce, Poland </a:t>
            </a:r>
            <a:endParaRPr sz="2500"/>
          </a:p>
        </p:txBody>
      </p:sp>
      <p:sp>
        <p:nvSpPr>
          <p:cNvPr id="216" name="Google Shape;216;p24"/>
          <p:cNvSpPr txBox="1"/>
          <p:nvPr>
            <p:ph idx="1" type="body"/>
          </p:nvPr>
        </p:nvSpPr>
        <p:spPr>
          <a:xfrm>
            <a:off x="819150" y="1990725"/>
            <a:ext cx="3686100" cy="24480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SzPct val="100000"/>
              <a:buChar char="●"/>
            </a:pPr>
            <a:r>
              <a:rPr lang="en"/>
              <a:t>Hill site excavation in 2000 </a:t>
            </a:r>
            <a:endParaRPr/>
          </a:p>
          <a:p>
            <a:pPr indent="-298767" lvl="0" marL="457200" rtl="0" algn="l">
              <a:spcBef>
                <a:spcPts val="0"/>
              </a:spcBef>
              <a:spcAft>
                <a:spcPts val="0"/>
              </a:spcAft>
              <a:buSzPct val="100000"/>
              <a:buChar char="●"/>
            </a:pPr>
            <a:r>
              <a:rPr lang="en"/>
              <a:t>Found many butchered animal bones </a:t>
            </a:r>
            <a:endParaRPr/>
          </a:p>
          <a:p>
            <a:pPr indent="-298767" lvl="0" marL="457200" rtl="0" algn="l">
              <a:spcBef>
                <a:spcPts val="0"/>
              </a:spcBef>
              <a:spcAft>
                <a:spcPts val="0"/>
              </a:spcAft>
              <a:buSzPct val="100000"/>
              <a:buChar char="●"/>
            </a:pPr>
            <a:r>
              <a:rPr lang="en"/>
              <a:t>Flint figurines indicated a hunting site.</a:t>
            </a:r>
            <a:endParaRPr/>
          </a:p>
          <a:p>
            <a:pPr indent="-298767" lvl="0" marL="457200" rtl="0" algn="l">
              <a:spcBef>
                <a:spcPts val="0"/>
              </a:spcBef>
              <a:spcAft>
                <a:spcPts val="0"/>
              </a:spcAft>
              <a:buSzPct val="100000"/>
              <a:buChar char="●"/>
            </a:pPr>
            <a:r>
              <a:rPr lang="en"/>
              <a:t>Dated 13,000 YA </a:t>
            </a:r>
            <a:endParaRPr/>
          </a:p>
          <a:p>
            <a:pPr indent="0" lvl="0" marL="0" rtl="0" algn="l">
              <a:spcBef>
                <a:spcPts val="1200"/>
              </a:spcBef>
              <a:spcAft>
                <a:spcPts val="0"/>
              </a:spcAft>
              <a:buNone/>
            </a:pPr>
            <a:r>
              <a:rPr lang="en"/>
              <a:t>Mistakes in </a:t>
            </a:r>
            <a:r>
              <a:rPr lang="en"/>
              <a:t>research</a:t>
            </a:r>
            <a:r>
              <a:rPr lang="en"/>
              <a:t> indicated further analysis of site. </a:t>
            </a:r>
            <a:endParaRPr/>
          </a:p>
          <a:p>
            <a:pPr indent="-298767" lvl="0" marL="457200" rtl="0" algn="l">
              <a:spcBef>
                <a:spcPts val="1200"/>
              </a:spcBef>
              <a:spcAft>
                <a:spcPts val="0"/>
              </a:spcAft>
              <a:buSzPct val="100000"/>
              <a:buChar char="●"/>
            </a:pPr>
            <a:r>
              <a:rPr lang="en"/>
              <a:t>Research in 2005 by Bodil Bratlund finds infant remains.</a:t>
            </a:r>
            <a:endParaRPr/>
          </a:p>
          <a:p>
            <a:pPr indent="-298767" lvl="0" marL="457200" rtl="0" algn="l">
              <a:spcBef>
                <a:spcPts val="0"/>
              </a:spcBef>
              <a:spcAft>
                <a:spcPts val="0"/>
              </a:spcAft>
              <a:buSzPct val="100000"/>
              <a:buChar char="●"/>
            </a:pPr>
            <a:r>
              <a:rPr lang="en"/>
              <a:t>Infant skeleton 60% complete. </a:t>
            </a:r>
            <a:endParaRPr/>
          </a:p>
          <a:p>
            <a:pPr indent="-298767" lvl="0" marL="457200" rtl="0" algn="l">
              <a:spcBef>
                <a:spcPts val="0"/>
              </a:spcBef>
              <a:spcAft>
                <a:spcPts val="0"/>
              </a:spcAft>
              <a:buSzPct val="100000"/>
              <a:buChar char="●"/>
            </a:pPr>
            <a:r>
              <a:rPr lang="en"/>
              <a:t>Perinatal remains date back to 38 weeks peri-mortem</a:t>
            </a:r>
            <a:endParaRPr/>
          </a:p>
          <a:p>
            <a:pPr indent="-298767" lvl="0" marL="457200" rtl="0" algn="l">
              <a:spcBef>
                <a:spcPts val="0"/>
              </a:spcBef>
              <a:spcAft>
                <a:spcPts val="0"/>
              </a:spcAft>
              <a:buSzPct val="100000"/>
              <a:buChar char="●"/>
            </a:pPr>
            <a:r>
              <a:rPr lang="en"/>
              <a:t>Osteometric determined period of death through dental formation findings.</a:t>
            </a:r>
            <a:endParaRPr/>
          </a:p>
        </p:txBody>
      </p:sp>
      <p:sp>
        <p:nvSpPr>
          <p:cNvPr id="217" name="Google Shape;217;p24"/>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t/>
            </a:r>
            <a:endParaRPr/>
          </a:p>
        </p:txBody>
      </p:sp>
      <p:pic>
        <p:nvPicPr>
          <p:cNvPr id="218" name="Google Shape;218;p24"/>
          <p:cNvPicPr preferRelativeResize="0"/>
          <p:nvPr/>
        </p:nvPicPr>
        <p:blipFill>
          <a:blip r:embed="rId3">
            <a:alphaModFix/>
          </a:blip>
          <a:stretch>
            <a:fillRect/>
          </a:stretch>
        </p:blipFill>
        <p:spPr>
          <a:xfrm>
            <a:off x="6403750" y="200975"/>
            <a:ext cx="2541850" cy="3974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Conclusion</a:t>
            </a:r>
            <a:endParaRPr>
              <a:solidFill>
                <a:schemeClr val="dk1"/>
              </a:solidFill>
            </a:endParaRPr>
          </a:p>
        </p:txBody>
      </p:sp>
      <p:sp>
        <p:nvSpPr>
          <p:cNvPr id="224" name="Google Shape;224;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These three skeletal remains from the article show a variety of </a:t>
            </a:r>
            <a:r>
              <a:rPr lang="en" sz="1400">
                <a:solidFill>
                  <a:schemeClr val="dk1"/>
                </a:solidFill>
              </a:rPr>
              <a:t>techniques</a:t>
            </a:r>
            <a:r>
              <a:rPr lang="en" sz="1400">
                <a:solidFill>
                  <a:schemeClr val="dk1"/>
                </a:solidFill>
              </a:rPr>
              <a:t> that were employed in order to find the </a:t>
            </a:r>
            <a:r>
              <a:rPr lang="en" sz="1400">
                <a:solidFill>
                  <a:schemeClr val="dk1"/>
                </a:solidFill>
              </a:rPr>
              <a:t>cause</a:t>
            </a:r>
            <a:r>
              <a:rPr lang="en" sz="1400">
                <a:solidFill>
                  <a:schemeClr val="dk1"/>
                </a:solidFill>
              </a:rPr>
              <a:t> of death. These </a:t>
            </a:r>
            <a:r>
              <a:rPr lang="en" sz="1400">
                <a:solidFill>
                  <a:schemeClr val="dk1"/>
                </a:solidFill>
              </a:rPr>
              <a:t>taphonomic</a:t>
            </a:r>
            <a:r>
              <a:rPr lang="en" sz="1400">
                <a:solidFill>
                  <a:schemeClr val="dk1"/>
                </a:solidFill>
              </a:rPr>
              <a:t> processes were reliable, but as some research shows, takes a lot of methodical analysis to get the full perspective. </a:t>
            </a:r>
            <a:endParaRPr sz="1400">
              <a:solidFill>
                <a:schemeClr val="dk1"/>
              </a:solidFill>
            </a:endParaRPr>
          </a:p>
          <a:p>
            <a:pPr indent="0" lvl="0" marL="0" rtl="0" algn="l">
              <a:spcBef>
                <a:spcPts val="1200"/>
              </a:spcBef>
              <a:spcAft>
                <a:spcPts val="1200"/>
              </a:spcAft>
              <a:buNone/>
            </a:pPr>
            <a:r>
              <a:rPr lang="en" sz="1400">
                <a:solidFill>
                  <a:schemeClr val="dk1"/>
                </a:solidFill>
              </a:rPr>
              <a:t>Comparable</a:t>
            </a:r>
            <a:r>
              <a:rPr lang="en" sz="1400">
                <a:solidFill>
                  <a:schemeClr val="dk1"/>
                </a:solidFill>
              </a:rPr>
              <a:t> with the conclusions met with these skeletal remians, it is safe to say that the </a:t>
            </a:r>
            <a:r>
              <a:rPr lang="en" sz="1400">
                <a:solidFill>
                  <a:schemeClr val="dk1"/>
                </a:solidFill>
              </a:rPr>
              <a:t>techniques</a:t>
            </a:r>
            <a:r>
              <a:rPr lang="en" sz="1400">
                <a:solidFill>
                  <a:schemeClr val="dk1"/>
                </a:solidFill>
              </a:rPr>
              <a:t> were relatively </a:t>
            </a:r>
            <a:r>
              <a:rPr lang="en" sz="1400">
                <a:solidFill>
                  <a:schemeClr val="dk1"/>
                </a:solidFill>
              </a:rPr>
              <a:t>successful</a:t>
            </a:r>
            <a:r>
              <a:rPr lang="en" sz="1400">
                <a:solidFill>
                  <a:schemeClr val="dk1"/>
                </a:solidFill>
              </a:rPr>
              <a:t> in </a:t>
            </a:r>
            <a:r>
              <a:rPr lang="en" sz="1400">
                <a:solidFill>
                  <a:schemeClr val="dk1"/>
                </a:solidFill>
              </a:rPr>
              <a:t>achieving</a:t>
            </a:r>
            <a:r>
              <a:rPr lang="en" sz="1400">
                <a:solidFill>
                  <a:schemeClr val="dk1"/>
                </a:solidFill>
              </a:rPr>
              <a:t> valuable study. As we march to the future, we learn more and more about our past each day, which keeps us rooted in the present. </a:t>
            </a:r>
            <a:endParaRPr sz="1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Works cited </a:t>
            </a:r>
            <a:endParaRPr>
              <a:solidFill>
                <a:schemeClr val="dk1"/>
              </a:solidFill>
            </a:endParaRPr>
          </a:p>
        </p:txBody>
      </p:sp>
      <p:sp>
        <p:nvSpPr>
          <p:cNvPr id="230" name="Google Shape;230;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Clifford, E., &amp; Bahn, P. (2022). Ice Age People: From Womb to Tomb. In </a:t>
            </a:r>
            <a:r>
              <a:rPr i="1" lang="en" sz="1400">
                <a:solidFill>
                  <a:schemeClr val="dk1"/>
                </a:solidFill>
                <a:latin typeface="Arial"/>
                <a:ea typeface="Arial"/>
                <a:cs typeface="Arial"/>
                <a:sym typeface="Arial"/>
              </a:rPr>
              <a:t>Everyday Life in the Ice Age: A New Study of Our Ancestors</a:t>
            </a:r>
            <a:r>
              <a:rPr lang="en" sz="1400">
                <a:solidFill>
                  <a:schemeClr val="dk1"/>
                </a:solidFill>
                <a:latin typeface="Arial"/>
                <a:ea typeface="Arial"/>
                <a:cs typeface="Arial"/>
                <a:sym typeface="Arial"/>
              </a:rPr>
              <a:t> (pp. 159–202). Archaeopress. https://doi.org/10.2307/j.ctv2tjd6m7.10</a:t>
            </a:r>
            <a:endParaRPr sz="1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Thank you!! </a:t>
            </a:r>
            <a:endParaRPr>
              <a:solidFill>
                <a:schemeClr val="dk1"/>
              </a:solidFill>
            </a:endParaRPr>
          </a:p>
        </p:txBody>
      </p:sp>
      <p:sp>
        <p:nvSpPr>
          <p:cNvPr id="236" name="Google Shape;236;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27"/>
          <p:cNvPicPr preferRelativeResize="0"/>
          <p:nvPr/>
        </p:nvPicPr>
        <p:blipFill>
          <a:blip r:embed="rId3">
            <a:alphaModFix/>
          </a:blip>
          <a:stretch>
            <a:fillRect/>
          </a:stretch>
        </p:blipFill>
        <p:spPr>
          <a:xfrm>
            <a:off x="2344875" y="1448054"/>
            <a:ext cx="4545200" cy="338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Summary and goal </a:t>
            </a:r>
            <a:r>
              <a:rPr lang="en"/>
              <a:t> </a:t>
            </a:r>
            <a:endParaRPr/>
          </a:p>
        </p:txBody>
      </p:sp>
      <p:sp>
        <p:nvSpPr>
          <p:cNvPr id="136" name="Google Shape;136;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Summary and Goal: </a:t>
            </a:r>
            <a:r>
              <a:rPr lang="en" sz="1200">
                <a:solidFill>
                  <a:schemeClr val="dk1"/>
                </a:solidFill>
              </a:rPr>
              <a:t>This research exploration was done in my interest in ancient hominids, and early modern humans. The research article I chose, </a:t>
            </a:r>
            <a:r>
              <a:rPr i="1" lang="en" sz="1200" u="sng">
                <a:solidFill>
                  <a:schemeClr val="hlink"/>
                </a:solidFill>
                <a:latin typeface="Arial"/>
                <a:ea typeface="Arial"/>
                <a:cs typeface="Arial"/>
                <a:sym typeface="Arial"/>
                <a:hlinkClick r:id="rId4"/>
              </a:rPr>
              <a:t>Everyday Life In the Ice Age by Elle Clifford and Paul Bahn</a:t>
            </a:r>
            <a:r>
              <a:rPr i="1" lang="en" sz="1200">
                <a:solidFill>
                  <a:schemeClr val="dk1"/>
                </a:solidFill>
                <a:latin typeface="Arial"/>
                <a:ea typeface="Arial"/>
                <a:cs typeface="Arial"/>
                <a:sym typeface="Arial"/>
              </a:rPr>
              <a:t>  </a:t>
            </a:r>
            <a:r>
              <a:rPr lang="en" sz="1200">
                <a:solidFill>
                  <a:schemeClr val="dk1"/>
                </a:solidFill>
                <a:latin typeface="Arial"/>
                <a:ea typeface="Arial"/>
                <a:cs typeface="Arial"/>
                <a:sym typeface="Arial"/>
              </a:rPr>
              <a:t>delved into every aspect of Paleolithic life. This includes cave paintings, archaeological findings and more importantly, skeletal remains of those modern humans. The study specifically researches the upper paleolithic period, 40,000 to 12,000 Years ago. </a:t>
            </a:r>
            <a:r>
              <a:rPr lang="en" sz="1200">
                <a:solidFill>
                  <a:schemeClr val="dk1"/>
                </a:solidFill>
              </a:rPr>
              <a:t>The article goes on to picture the life of the people at the time; every aspect of life from religious cave paintings and ritualistic burials to unique biological trauma and taphonomies. What the article has done is compile archaeological, bio-anthropological and ethnographic material evidence in order to paint the fullest picture of Ice Age life. More importantly, this includes studies of specific osteological remains from dig sites. These early modern human sites can also shed some insight into how people died, the cause of death and the bone trauma of the person. Consequently, identifying these taphonomies, we can widen our perspective on the daily existential struggles of an upper Paleolithic human. In order to try to understand the lives of these ancient peoples, we must be able to analyze </a:t>
            </a:r>
            <a:r>
              <a:rPr lang="en" sz="1200">
                <a:solidFill>
                  <a:schemeClr val="dk1"/>
                </a:solidFill>
              </a:rPr>
              <a:t>taphonomic and osteological </a:t>
            </a:r>
            <a:r>
              <a:rPr lang="en" sz="1200">
                <a:solidFill>
                  <a:schemeClr val="dk1"/>
                </a:solidFill>
              </a:rPr>
              <a:t>processes to visualize their existence. </a:t>
            </a:r>
            <a:endParaRPr sz="1200">
              <a:solidFill>
                <a:schemeClr val="dk1"/>
              </a:solidFill>
            </a:endParaRPr>
          </a:p>
          <a:p>
            <a:pPr indent="0" lvl="0" marL="0" rtl="0" algn="l">
              <a:spcBef>
                <a:spcPts val="1200"/>
              </a:spcBef>
              <a:spcAft>
                <a:spcPts val="1200"/>
              </a:spcAft>
              <a:buNone/>
            </a:pPr>
            <a:r>
              <a:t/>
            </a:r>
            <a:endParaRPr sz="1200">
              <a:solidFill>
                <a:srgbClr val="11111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55700" y="836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0000"/>
                </a:solidFill>
              </a:rPr>
              <a:t>The Forgotten Us-Initiating Research </a:t>
            </a:r>
            <a:endParaRPr>
              <a:solidFill>
                <a:srgbClr val="FF0000"/>
              </a:solidFill>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Research warrented for examining Ice Age Peoples bones.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Ice Age Peoples had same behavioural, biological, and intellectual capabilities as humans today.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Important to address how humans survived in early communities before civilization.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Show how physically different our lives were and how they impacted certain bones. </a:t>
            </a:r>
            <a:endParaRPr sz="1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Previous Studies </a:t>
            </a:r>
            <a:endParaRPr/>
          </a:p>
        </p:txBody>
      </p:sp>
      <p:sp>
        <p:nvSpPr>
          <p:cNvPr id="148" name="Google Shape;148;p16"/>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Everyday Life In The Ice Age</a:t>
            </a:r>
            <a:endParaRPr/>
          </a:p>
          <a:p>
            <a:pPr indent="-311150" lvl="0" marL="457200" rtl="0" algn="l">
              <a:spcBef>
                <a:spcPts val="0"/>
              </a:spcBef>
              <a:spcAft>
                <a:spcPts val="0"/>
              </a:spcAft>
              <a:buSzPts val="1300"/>
              <a:buChar char="●"/>
            </a:pPr>
            <a:r>
              <a:rPr lang="en"/>
              <a:t>Published</a:t>
            </a:r>
            <a:r>
              <a:rPr lang="en"/>
              <a:t> 2022</a:t>
            </a:r>
            <a:endParaRPr/>
          </a:p>
          <a:p>
            <a:pPr indent="-311150" lvl="0" marL="457200" rtl="0" algn="l">
              <a:spcBef>
                <a:spcPts val="0"/>
              </a:spcBef>
              <a:spcAft>
                <a:spcPts val="0"/>
              </a:spcAft>
              <a:buSzPts val="1300"/>
              <a:buChar char="●"/>
            </a:pPr>
            <a:r>
              <a:rPr lang="en"/>
              <a:t>First collective study of its kind </a:t>
            </a:r>
            <a:r>
              <a:rPr lang="en"/>
              <a:t>published</a:t>
            </a:r>
            <a:r>
              <a:rPr lang="en"/>
              <a:t> in English </a:t>
            </a:r>
            <a:endParaRPr/>
          </a:p>
          <a:p>
            <a:pPr indent="-311150" lvl="0" marL="457200" rtl="0" algn="l">
              <a:spcBef>
                <a:spcPts val="0"/>
              </a:spcBef>
              <a:spcAft>
                <a:spcPts val="0"/>
              </a:spcAft>
              <a:buSzPts val="1300"/>
              <a:buChar char="●"/>
            </a:pPr>
            <a:r>
              <a:rPr lang="en"/>
              <a:t>Written by Elle Clifford &amp; Paul Bahn</a:t>
            </a:r>
            <a:endParaRPr/>
          </a:p>
          <a:p>
            <a:pPr indent="-311150" lvl="0" marL="457200" rtl="0" algn="l">
              <a:spcBef>
                <a:spcPts val="0"/>
              </a:spcBef>
              <a:spcAft>
                <a:spcPts val="0"/>
              </a:spcAft>
              <a:buSzPts val="1300"/>
              <a:buChar char="●"/>
            </a:pPr>
            <a:r>
              <a:rPr lang="en"/>
              <a:t>Focuses 40,000 to 12,000 years ago</a:t>
            </a:r>
            <a:endParaRPr/>
          </a:p>
        </p:txBody>
      </p:sp>
      <p:sp>
        <p:nvSpPr>
          <p:cNvPr id="149" name="Google Shape;149;p16"/>
          <p:cNvSpPr txBox="1"/>
          <p:nvPr>
            <p:ph idx="2" type="body"/>
          </p:nvPr>
        </p:nvSpPr>
        <p:spPr>
          <a:xfrm>
            <a:off x="4572000" y="2511475"/>
            <a:ext cx="36861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After the Ice: A Global Human History by Steven Mithen (2003)</a:t>
            </a:r>
            <a:endParaRPr sz="1600"/>
          </a:p>
          <a:p>
            <a:pPr indent="-330200" lvl="0" marL="457200" rtl="0" algn="l">
              <a:spcBef>
                <a:spcPts val="0"/>
              </a:spcBef>
              <a:spcAft>
                <a:spcPts val="0"/>
              </a:spcAft>
              <a:buSzPts val="1600"/>
              <a:buChar char="●"/>
            </a:pPr>
            <a:r>
              <a:rPr lang="en" sz="1600"/>
              <a:t>20,000 to 5,000 BC</a:t>
            </a:r>
            <a:endParaRPr sz="1600"/>
          </a:p>
          <a:p>
            <a:pPr indent="-330200" lvl="0" marL="457200" rtl="0" algn="l">
              <a:spcBef>
                <a:spcPts val="0"/>
              </a:spcBef>
              <a:spcAft>
                <a:spcPts val="0"/>
              </a:spcAft>
              <a:buSzPts val="1600"/>
              <a:buChar char="●"/>
            </a:pPr>
            <a:r>
              <a:rPr lang="en" sz="1600"/>
              <a:t>Most previous studies focused more on hyper specific case studies. </a:t>
            </a:r>
            <a:endParaRPr sz="1600"/>
          </a:p>
          <a:p>
            <a:pPr indent="0" lvl="0" marL="457200" rtl="0" algn="l">
              <a:spcBef>
                <a:spcPts val="1200"/>
              </a:spcBef>
              <a:spcAft>
                <a:spcPts val="0"/>
              </a:spcAft>
              <a:buNone/>
            </a:pPr>
            <a:r>
              <a:t/>
            </a:r>
            <a:endParaRPr sz="1600"/>
          </a:p>
          <a:p>
            <a:pPr indent="0" lvl="0" marL="457200" rtl="0" algn="l">
              <a:spcBef>
                <a:spcPts val="1200"/>
              </a:spcBef>
              <a:spcAft>
                <a:spcPts val="1200"/>
              </a:spcAft>
              <a:buNone/>
            </a:pPr>
            <a:r>
              <a:t/>
            </a:r>
            <a:endParaRPr sz="1600"/>
          </a:p>
        </p:txBody>
      </p:sp>
      <p:pic>
        <p:nvPicPr>
          <p:cNvPr id="150" name="Google Shape;150;p16"/>
          <p:cNvPicPr preferRelativeResize="0"/>
          <p:nvPr/>
        </p:nvPicPr>
        <p:blipFill>
          <a:blip r:embed="rId3">
            <a:alphaModFix/>
          </a:blip>
          <a:stretch>
            <a:fillRect/>
          </a:stretch>
        </p:blipFill>
        <p:spPr>
          <a:xfrm>
            <a:off x="4572000" y="-85862"/>
            <a:ext cx="1886900" cy="2657600"/>
          </a:xfrm>
          <a:prstGeom prst="rect">
            <a:avLst/>
          </a:prstGeom>
          <a:noFill/>
          <a:ln>
            <a:noFill/>
          </a:ln>
        </p:spPr>
      </p:pic>
      <p:pic>
        <p:nvPicPr>
          <p:cNvPr id="151" name="Google Shape;151;p16"/>
          <p:cNvPicPr preferRelativeResize="0"/>
          <p:nvPr/>
        </p:nvPicPr>
        <p:blipFill>
          <a:blip r:embed="rId4">
            <a:alphaModFix/>
          </a:blip>
          <a:stretch>
            <a:fillRect/>
          </a:stretch>
        </p:blipFill>
        <p:spPr>
          <a:xfrm>
            <a:off x="7652999" y="0"/>
            <a:ext cx="1491000" cy="2276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Osteological </a:t>
            </a:r>
            <a:r>
              <a:rPr lang="en"/>
              <a:t>Techniques</a:t>
            </a:r>
            <a:r>
              <a:rPr lang="en"/>
              <a:t> </a:t>
            </a:r>
            <a:endParaRPr/>
          </a:p>
        </p:txBody>
      </p:sp>
      <p:sp>
        <p:nvSpPr>
          <p:cNvPr id="157" name="Google Shape;157;p17"/>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Taphonomic/Pathology</a:t>
            </a:r>
            <a:endParaRPr sz="1600"/>
          </a:p>
          <a:p>
            <a:pPr indent="-330200" lvl="0" marL="457200" rtl="0" algn="l">
              <a:spcBef>
                <a:spcPts val="0"/>
              </a:spcBef>
              <a:spcAft>
                <a:spcPts val="0"/>
              </a:spcAft>
              <a:buSzPts val="1600"/>
              <a:buChar char="●"/>
            </a:pPr>
            <a:r>
              <a:rPr lang="en" sz="1600"/>
              <a:t>Preservation: </a:t>
            </a:r>
            <a:r>
              <a:rPr lang="en" sz="1600"/>
              <a:t>Qualitative</a:t>
            </a:r>
            <a:r>
              <a:rPr lang="en" sz="1600"/>
              <a:t> and </a:t>
            </a:r>
            <a:r>
              <a:rPr lang="en" sz="1600"/>
              <a:t>quantitative</a:t>
            </a:r>
            <a:endParaRPr sz="1600"/>
          </a:p>
          <a:p>
            <a:pPr indent="-330200" lvl="0" marL="457200" rtl="0" algn="l">
              <a:spcBef>
                <a:spcPts val="0"/>
              </a:spcBef>
              <a:spcAft>
                <a:spcPts val="0"/>
              </a:spcAft>
              <a:buSzPts val="1600"/>
              <a:buChar char="●"/>
            </a:pPr>
            <a:r>
              <a:rPr lang="en" sz="1600"/>
              <a:t>Sex estimation </a:t>
            </a:r>
            <a:endParaRPr sz="1600"/>
          </a:p>
          <a:p>
            <a:pPr indent="-330200" lvl="0" marL="457200" rtl="0" algn="l">
              <a:spcBef>
                <a:spcPts val="0"/>
              </a:spcBef>
              <a:spcAft>
                <a:spcPts val="0"/>
              </a:spcAft>
              <a:buSzPts val="1600"/>
              <a:buChar char="●"/>
            </a:pPr>
            <a:r>
              <a:rPr lang="en" sz="1600"/>
              <a:t>Age estimation </a:t>
            </a:r>
            <a:endParaRPr sz="1600"/>
          </a:p>
          <a:p>
            <a:pPr indent="-330200" lvl="0" marL="457200" rtl="0" algn="l">
              <a:spcBef>
                <a:spcPts val="0"/>
              </a:spcBef>
              <a:spcAft>
                <a:spcPts val="0"/>
              </a:spcAft>
              <a:buSzPts val="1600"/>
              <a:buChar char="●"/>
            </a:pPr>
            <a:r>
              <a:rPr lang="en" sz="1600"/>
              <a:t>Epiphyseal fusion </a:t>
            </a:r>
            <a:endParaRPr sz="1600"/>
          </a:p>
          <a:p>
            <a:pPr indent="-330200" lvl="0" marL="457200" rtl="0" algn="l">
              <a:spcBef>
                <a:spcPts val="0"/>
              </a:spcBef>
              <a:spcAft>
                <a:spcPts val="0"/>
              </a:spcAft>
              <a:buSzPts val="1600"/>
              <a:buChar char="●"/>
            </a:pPr>
            <a:r>
              <a:rPr lang="en" sz="1600"/>
              <a:t>Trauma analysis</a:t>
            </a:r>
            <a:endParaRPr sz="1600"/>
          </a:p>
        </p:txBody>
      </p:sp>
      <p:sp>
        <p:nvSpPr>
          <p:cNvPr id="158" name="Google Shape;158;p17"/>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Burial practices </a:t>
            </a:r>
            <a:endParaRPr/>
          </a:p>
          <a:p>
            <a:pPr indent="-311150" lvl="0" marL="457200" rtl="0" algn="l">
              <a:spcBef>
                <a:spcPts val="0"/>
              </a:spcBef>
              <a:spcAft>
                <a:spcPts val="0"/>
              </a:spcAft>
              <a:buSzPts val="1300"/>
              <a:buChar char="●"/>
            </a:pPr>
            <a:r>
              <a:rPr lang="en"/>
              <a:t>Age of death peri mortem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9" name="Google Shape;159;p17"/>
          <p:cNvPicPr preferRelativeResize="0"/>
          <p:nvPr/>
        </p:nvPicPr>
        <p:blipFill>
          <a:blip r:embed="rId3">
            <a:alphaModFix/>
          </a:blip>
          <a:stretch>
            <a:fillRect/>
          </a:stretch>
        </p:blipFill>
        <p:spPr>
          <a:xfrm>
            <a:off x="4572000" y="2571750"/>
            <a:ext cx="3192301" cy="23942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Ostuni Burial of Santa Maria di Agnano</a:t>
            </a:r>
            <a:endParaRPr/>
          </a:p>
        </p:txBody>
      </p:sp>
      <p:sp>
        <p:nvSpPr>
          <p:cNvPr id="165" name="Google Shape;165;p18"/>
          <p:cNvSpPr txBox="1"/>
          <p:nvPr>
            <p:ph idx="1" type="body"/>
          </p:nvPr>
        </p:nvSpPr>
        <p:spPr>
          <a:xfrm>
            <a:off x="2002919" y="1881101"/>
            <a:ext cx="25584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6" name="Google Shape;166;p18"/>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18"/>
          <p:cNvPicPr preferRelativeResize="0"/>
          <p:nvPr/>
        </p:nvPicPr>
        <p:blipFill>
          <a:blip r:embed="rId3">
            <a:alphaModFix/>
          </a:blip>
          <a:stretch>
            <a:fillRect/>
          </a:stretch>
        </p:blipFill>
        <p:spPr>
          <a:xfrm>
            <a:off x="2064725" y="1365475"/>
            <a:ext cx="4291075" cy="3866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a:t>
            </a:r>
            <a:endParaRPr/>
          </a:p>
        </p:txBody>
      </p:sp>
      <p:sp>
        <p:nvSpPr>
          <p:cNvPr id="173" name="Google Shape;173;p19"/>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Remains of young women and her foetal remains in advanced stages of pregnancy. </a:t>
            </a:r>
            <a:endParaRPr/>
          </a:p>
          <a:p>
            <a:pPr indent="-311150" lvl="0" marL="457200" rtl="0" algn="l">
              <a:spcBef>
                <a:spcPts val="0"/>
              </a:spcBef>
              <a:spcAft>
                <a:spcPts val="0"/>
              </a:spcAft>
              <a:buSzPts val="1300"/>
              <a:buChar char="●"/>
            </a:pPr>
            <a:r>
              <a:rPr lang="en"/>
              <a:t>Carbon dated 27,000 years ago </a:t>
            </a:r>
            <a:endParaRPr/>
          </a:p>
          <a:p>
            <a:pPr indent="-311150" lvl="0" marL="457200" rtl="0" algn="l">
              <a:spcBef>
                <a:spcPts val="0"/>
              </a:spcBef>
              <a:spcAft>
                <a:spcPts val="0"/>
              </a:spcAft>
              <a:buSzPts val="1300"/>
              <a:buChar char="●"/>
            </a:pPr>
            <a:r>
              <a:rPr lang="en"/>
              <a:t>Estimated that the women died at 31-33 gestational weeks. </a:t>
            </a:r>
            <a:endParaRPr/>
          </a:p>
          <a:p>
            <a:pPr indent="-311150" lvl="0" marL="457200" rtl="0" algn="l">
              <a:spcBef>
                <a:spcPts val="0"/>
              </a:spcBef>
              <a:spcAft>
                <a:spcPts val="0"/>
              </a:spcAft>
              <a:buSzPts val="1300"/>
              <a:buChar char="●"/>
            </a:pPr>
            <a:r>
              <a:rPr lang="en"/>
              <a:t>Remains of fetus are well </a:t>
            </a:r>
            <a:r>
              <a:rPr lang="en"/>
              <a:t>preserved</a:t>
            </a:r>
            <a:r>
              <a:rPr lang="en"/>
              <a:t> in the </a:t>
            </a:r>
            <a:r>
              <a:rPr lang="en"/>
              <a:t>pelvic</a:t>
            </a:r>
            <a:r>
              <a:rPr lang="en"/>
              <a:t> bone region. </a:t>
            </a:r>
            <a:endParaRPr/>
          </a:p>
          <a:p>
            <a:pPr indent="-311150" lvl="0" marL="457200" rtl="0" algn="l">
              <a:spcBef>
                <a:spcPts val="0"/>
              </a:spcBef>
              <a:spcAft>
                <a:spcPts val="0"/>
              </a:spcAft>
              <a:buSzPts val="1300"/>
              <a:buChar char="●"/>
            </a:pPr>
            <a:r>
              <a:rPr lang="en"/>
              <a:t>Bones indicate the women was healthy and fit peri mortem. </a:t>
            </a:r>
            <a:endParaRPr/>
          </a:p>
        </p:txBody>
      </p:sp>
      <p:sp>
        <p:nvSpPr>
          <p:cNvPr id="174" name="Google Shape;174;p19"/>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Women located  in flexed position </a:t>
            </a:r>
            <a:endParaRPr/>
          </a:p>
          <a:p>
            <a:pPr indent="-311150" lvl="0" marL="457200" rtl="0" algn="l">
              <a:spcBef>
                <a:spcPts val="0"/>
              </a:spcBef>
              <a:spcAft>
                <a:spcPts val="0"/>
              </a:spcAft>
              <a:buSzPts val="1300"/>
              <a:buChar char="●"/>
            </a:pPr>
            <a:r>
              <a:rPr lang="en"/>
              <a:t>Unknown death </a:t>
            </a:r>
            <a:endParaRPr/>
          </a:p>
        </p:txBody>
      </p:sp>
      <p:pic>
        <p:nvPicPr>
          <p:cNvPr id="175" name="Google Shape;175;p19"/>
          <p:cNvPicPr preferRelativeResize="0"/>
          <p:nvPr/>
        </p:nvPicPr>
        <p:blipFill>
          <a:blip r:embed="rId3">
            <a:alphaModFix/>
          </a:blip>
          <a:stretch>
            <a:fillRect/>
          </a:stretch>
        </p:blipFill>
        <p:spPr>
          <a:xfrm>
            <a:off x="4928849" y="3349474"/>
            <a:ext cx="2883026" cy="1617200"/>
          </a:xfrm>
          <a:prstGeom prst="rect">
            <a:avLst/>
          </a:prstGeom>
          <a:noFill/>
          <a:ln>
            <a:noFill/>
          </a:ln>
        </p:spPr>
      </p:pic>
      <p:pic>
        <p:nvPicPr>
          <p:cNvPr id="176" name="Google Shape;176;p19"/>
          <p:cNvPicPr preferRelativeResize="0"/>
          <p:nvPr/>
        </p:nvPicPr>
        <p:blipFill>
          <a:blip r:embed="rId4">
            <a:alphaModFix/>
          </a:blip>
          <a:stretch>
            <a:fillRect/>
          </a:stretch>
        </p:blipFill>
        <p:spPr>
          <a:xfrm>
            <a:off x="4156825" y="38275"/>
            <a:ext cx="3531950" cy="2830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Theories and Obstacles</a:t>
            </a:r>
            <a:endParaRPr/>
          </a:p>
        </p:txBody>
      </p:sp>
      <p:sp>
        <p:nvSpPr>
          <p:cNvPr id="182" name="Google Shape;182;p20"/>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Dental stress episodes may led to </a:t>
            </a:r>
            <a:r>
              <a:rPr lang="en" sz="1400"/>
              <a:t>perimortem</a:t>
            </a:r>
            <a:r>
              <a:rPr lang="en" sz="1400"/>
              <a:t> death of both </a:t>
            </a:r>
            <a:endParaRPr sz="1400"/>
          </a:p>
          <a:p>
            <a:pPr indent="-317500" lvl="0" marL="457200" rtl="0" algn="l">
              <a:lnSpc>
                <a:spcPct val="130000"/>
              </a:lnSpc>
              <a:spcBef>
                <a:spcPts val="0"/>
              </a:spcBef>
              <a:spcAft>
                <a:spcPts val="0"/>
              </a:spcAft>
              <a:buSzPts val="1400"/>
              <a:buChar char="●"/>
            </a:pPr>
            <a:r>
              <a:rPr lang="en" sz="1400">
                <a:solidFill>
                  <a:srgbClr val="111111"/>
                </a:solidFill>
              </a:rPr>
              <a:t> The lower right lateral deciduous incisor (LRi2) is visible through the bone transparency. On the left mandible</a:t>
            </a:r>
            <a:endParaRPr sz="1400">
              <a:solidFill>
                <a:srgbClr val="111111"/>
              </a:solidFill>
            </a:endParaRPr>
          </a:p>
          <a:p>
            <a:pPr indent="-311150" lvl="0" marL="457200" rtl="0" algn="l">
              <a:spcBef>
                <a:spcPts val="0"/>
              </a:spcBef>
              <a:spcAft>
                <a:spcPts val="0"/>
              </a:spcAft>
              <a:buSzPts val="1300"/>
              <a:buChar char="●"/>
            </a:pPr>
            <a:r>
              <a:rPr lang="en"/>
              <a:t>Lack of other findings </a:t>
            </a:r>
            <a:endParaRPr/>
          </a:p>
          <a:p>
            <a:pPr indent="-311150" lvl="0" marL="457200" rtl="0" algn="l">
              <a:spcBef>
                <a:spcPts val="0"/>
              </a:spcBef>
              <a:spcAft>
                <a:spcPts val="0"/>
              </a:spcAft>
              <a:buSzPts val="1300"/>
              <a:buChar char="●"/>
            </a:pPr>
            <a:r>
              <a:rPr lang="en"/>
              <a:t>Other external stressors may have affected pregnancy (Eg. fight in the tribe, or lack of food/resources).</a:t>
            </a:r>
            <a:endParaRPr/>
          </a:p>
        </p:txBody>
      </p:sp>
      <p:sp>
        <p:nvSpPr>
          <p:cNvPr id="183" name="Google Shape;183;p20"/>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Microbiol Erosion: Gut bacteria post-mortem that breaks down Infant and younger skeletons, leaving little behind</a:t>
            </a:r>
            <a:endParaRPr/>
          </a:p>
          <a:p>
            <a:pPr indent="-311150" lvl="0" marL="457200" rtl="0" algn="l">
              <a:spcBef>
                <a:spcPts val="0"/>
              </a:spcBef>
              <a:spcAft>
                <a:spcPts val="0"/>
              </a:spcAft>
              <a:buSzPts val="1300"/>
              <a:buChar char="●"/>
            </a:pPr>
            <a:r>
              <a:rPr lang="en"/>
              <a:t>Due to many factors: </a:t>
            </a:r>
            <a:endParaRPr/>
          </a:p>
          <a:p>
            <a:pPr indent="-298450" lvl="1" marL="914400" rtl="0" algn="l">
              <a:spcBef>
                <a:spcPts val="0"/>
              </a:spcBef>
              <a:spcAft>
                <a:spcPts val="0"/>
              </a:spcAft>
              <a:buSzPts val="1100"/>
              <a:buChar char="○"/>
            </a:pPr>
            <a:r>
              <a:rPr lang="en"/>
              <a:t>Epiphysis not fully ossified </a:t>
            </a:r>
            <a:endParaRPr/>
          </a:p>
          <a:p>
            <a:pPr indent="-298450" lvl="1" marL="914400" rtl="0" algn="l">
              <a:spcBef>
                <a:spcPts val="0"/>
              </a:spcBef>
              <a:spcAft>
                <a:spcPts val="0"/>
              </a:spcAft>
              <a:buSzPts val="1100"/>
              <a:buChar char="○"/>
            </a:pPr>
            <a:r>
              <a:rPr lang="en"/>
              <a:t>Weak bones compared to adults</a:t>
            </a:r>
            <a:endParaRPr/>
          </a:p>
          <a:p>
            <a:pPr indent="-298450" lvl="1" marL="914400" rtl="0" algn="l">
              <a:spcBef>
                <a:spcPts val="0"/>
              </a:spcBef>
              <a:spcAft>
                <a:spcPts val="0"/>
              </a:spcAft>
              <a:buSzPts val="1100"/>
              <a:buChar char="○"/>
            </a:pPr>
            <a:r>
              <a:rPr lang="en"/>
              <a:t>Exposure to erosion, decomposition</a:t>
            </a:r>
            <a:endParaRPr/>
          </a:p>
          <a:p>
            <a:pPr indent="-311150" lvl="0" marL="457200" rtl="0" algn="l">
              <a:spcBef>
                <a:spcPts val="0"/>
              </a:spcBef>
              <a:spcAft>
                <a:spcPts val="0"/>
              </a:spcAft>
              <a:buSzPts val="1300"/>
              <a:buChar char="●"/>
            </a:pPr>
            <a:r>
              <a:rPr lang="en"/>
              <a:t>Position of skeleton helped preserve woman body, but not as much as Infants.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Il Principe</a:t>
            </a:r>
            <a:endParaRPr/>
          </a:p>
        </p:txBody>
      </p:sp>
      <p:sp>
        <p:nvSpPr>
          <p:cNvPr id="189" name="Google Shape;189;p21"/>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Discovered in 1941 in the Arene Candide in Monte </a:t>
            </a:r>
            <a:r>
              <a:rPr lang="en"/>
              <a:t>Caprazoppa</a:t>
            </a:r>
            <a:r>
              <a:rPr lang="en"/>
              <a:t>, Liguria, Italy. </a:t>
            </a:r>
            <a:endParaRPr/>
          </a:p>
          <a:p>
            <a:pPr indent="-311150" lvl="0" marL="457200" rtl="0" algn="l">
              <a:spcBef>
                <a:spcPts val="0"/>
              </a:spcBef>
              <a:spcAft>
                <a:spcPts val="0"/>
              </a:spcAft>
              <a:buSzPts val="1300"/>
              <a:buChar char="●"/>
            </a:pPr>
            <a:r>
              <a:rPr lang="en"/>
              <a:t>A mass burial site</a:t>
            </a:r>
            <a:endParaRPr/>
          </a:p>
          <a:p>
            <a:pPr indent="-311150" lvl="0" marL="457200" rtl="0" algn="l">
              <a:spcBef>
                <a:spcPts val="0"/>
              </a:spcBef>
              <a:spcAft>
                <a:spcPts val="0"/>
              </a:spcAft>
              <a:buSzPts val="1300"/>
              <a:buChar char="●"/>
            </a:pPr>
            <a:r>
              <a:rPr lang="en"/>
              <a:t>20 </a:t>
            </a:r>
            <a:r>
              <a:rPr lang="en"/>
              <a:t>individuals: both sexes, from young to old.</a:t>
            </a:r>
            <a:endParaRPr/>
          </a:p>
          <a:p>
            <a:pPr indent="-311150" lvl="0" marL="457200" rtl="0" algn="l">
              <a:spcBef>
                <a:spcPts val="0"/>
              </a:spcBef>
              <a:spcAft>
                <a:spcPts val="0"/>
              </a:spcAft>
              <a:buSzPts val="1300"/>
              <a:buChar char="●"/>
            </a:pPr>
            <a:r>
              <a:rPr lang="en"/>
              <a:t>Il Principe: 15-18 year old adolescent male.</a:t>
            </a:r>
            <a:endParaRPr/>
          </a:p>
          <a:p>
            <a:pPr indent="-311150" lvl="0" marL="457200" rtl="0" algn="l">
              <a:spcBef>
                <a:spcPts val="0"/>
              </a:spcBef>
              <a:spcAft>
                <a:spcPts val="0"/>
              </a:spcAft>
              <a:buSzPts val="1300"/>
              <a:buChar char="●"/>
            </a:pPr>
            <a:r>
              <a:rPr lang="en"/>
              <a:t>Carbon dated 23,000 years ago. </a:t>
            </a:r>
            <a:endParaRPr/>
          </a:p>
          <a:p>
            <a:pPr indent="-311150" lvl="0" marL="457200" rtl="0" algn="l">
              <a:spcBef>
                <a:spcPts val="0"/>
              </a:spcBef>
              <a:spcAft>
                <a:spcPts val="0"/>
              </a:spcAft>
              <a:buSzPts val="1300"/>
              <a:buChar char="●"/>
            </a:pPr>
            <a:r>
              <a:rPr lang="en"/>
              <a:t>Adorned with Paleolithic jewelry and covered in red ochre. </a:t>
            </a:r>
            <a:endParaRPr/>
          </a:p>
          <a:p>
            <a:pPr indent="-311150" lvl="0" marL="457200" rtl="0" algn="l">
              <a:spcBef>
                <a:spcPts val="0"/>
              </a:spcBef>
              <a:spcAft>
                <a:spcPts val="0"/>
              </a:spcAft>
              <a:buSzPts val="1300"/>
              <a:buChar char="●"/>
            </a:pPr>
            <a:r>
              <a:rPr lang="en"/>
              <a:t>Right part of mandible is missing, filled in with yellow ochre. </a:t>
            </a:r>
            <a:endParaRPr/>
          </a:p>
        </p:txBody>
      </p:sp>
      <p:sp>
        <p:nvSpPr>
          <p:cNvPr id="190" name="Google Shape;190;p21"/>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21"/>
          <p:cNvPicPr preferRelativeResize="0"/>
          <p:nvPr/>
        </p:nvPicPr>
        <p:blipFill>
          <a:blip r:embed="rId3">
            <a:alphaModFix/>
          </a:blip>
          <a:stretch>
            <a:fillRect/>
          </a:stretch>
        </p:blipFill>
        <p:spPr>
          <a:xfrm>
            <a:off x="4413259" y="200750"/>
            <a:ext cx="4541793" cy="42379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